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65" r:id="rId6"/>
    <p:sldId id="266" r:id="rId7"/>
    <p:sldId id="267" r:id="rId8"/>
    <p:sldId id="268" r:id="rId9"/>
    <p:sldId id="269" r:id="rId10"/>
    <p:sldId id="275" r:id="rId11"/>
    <p:sldId id="273" r:id="rId12"/>
    <p:sldId id="264" r:id="rId13"/>
    <p:sldId id="262" r:id="rId14"/>
    <p:sldId id="278" r:id="rId15"/>
    <p:sldId id="270" r:id="rId16"/>
    <p:sldId id="271" r:id="rId17"/>
    <p:sldId id="272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isuda Rodsiri" initials="SR" lastIdx="1" clrIdx="0">
    <p:extLst>
      <p:ext uri="{19B8F6BF-5375-455C-9EA6-DF929625EA0E}">
        <p15:presenceInfo xmlns:p15="http://schemas.microsoft.com/office/powerpoint/2012/main" userId="S-1-5-21-4059006370-2331511250-3142268630-20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608A0-580C-4AA1-9687-5BF492980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40320-8D9C-43D4-90FE-B0C521706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AFFCB-A0FA-481C-972C-9648C533B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C2E4B-AB0E-4759-BD3F-90C56A0D7011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5520E-D376-4E31-81D8-CB000F56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1C455-5831-4481-AB33-F36BF666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BA20-98C3-420D-84DF-B66DB7E02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957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AFB43-CF4F-4ADF-92D1-5C846FAB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42678A-926F-4163-8C38-6146B6558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F619A-D5AA-47B3-BEA8-50B8041B2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C2E4B-AB0E-4759-BD3F-90C56A0D7011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216DE-3048-4060-AFC3-2A8FF9E29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AD403-5464-40C2-AA0D-E671CF3F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BA20-98C3-420D-84DF-B66DB7E02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671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F7DE9E-7FDC-4E84-AF70-0B3E9D2E9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89E0D-96F5-4EC5-9194-48A0E9F86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791D5-1655-4D98-BE5D-6925B1743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C2E4B-AB0E-4759-BD3F-90C56A0D7011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1DE7-13FD-4BE2-BEF8-434CC25E4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A432B-1331-4896-860D-29FA6D08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BA20-98C3-420D-84DF-B66DB7E02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748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2B4C-609D-47EA-B7E7-DC8BC746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69507-7473-4A81-99DC-73EBDBE8E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FE5FE-5955-44D4-B656-1694E0C5A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C2E4B-AB0E-4759-BD3F-90C56A0D7011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D5B54-93AD-4269-A718-96CD65083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415B-52F8-465E-A9C2-3F3DED34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BA20-98C3-420D-84DF-B66DB7E02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31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D769-9D65-49D1-B0E9-97CB238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6725A-1A3E-45BF-B348-6C86DBBC3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49FAF-1D8E-4603-B5D7-E6151A3E8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C2E4B-AB0E-4759-BD3F-90C56A0D7011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1B5DA-32D6-4104-BEB0-C40ECC4F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710E5-FA0D-4271-AB5C-9CA8AFFE0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BA20-98C3-420D-84DF-B66DB7E02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768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BE2C-9183-4442-A2D4-0404526EE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31830-9D3B-4020-8CE8-92B94BBA7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AB4EC-D26F-4A90-BC0B-3ED6B1D1D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34D9B-C688-4F05-AE4A-DAC2E51A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C2E4B-AB0E-4759-BD3F-90C56A0D7011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48E0B-0B84-4DF9-8712-0E0BA83E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F70A7-DEBF-4954-BA90-7BC7696C1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BA20-98C3-420D-84DF-B66DB7E02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087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38E29-AB39-4516-8A4B-42BEA137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67841-BCA5-4827-AC6F-117442340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576B6-095D-4B2A-A331-D72D695CE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06475-021F-42FE-AB6F-D46943955E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CB3F6C-4EF3-4C24-9C47-3CDE280C7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B84ACE-3E09-40C0-A4E3-9A8B25264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C2E4B-AB0E-4759-BD3F-90C56A0D7011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943A1-EFA6-4288-9260-5275069DF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563BAC-378C-4017-8CD7-44F79718B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BA20-98C3-420D-84DF-B66DB7E02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727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ED02B-4E47-413F-AED4-4AFEBE59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86C89-54E4-4380-8D08-C38F11F0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C2E4B-AB0E-4759-BD3F-90C56A0D7011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3ACCC-0F5B-4C5B-8BFD-253133BA6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914-3228-45A8-921B-56592C7D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BA20-98C3-420D-84DF-B66DB7E02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62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9A2BE-82F2-467B-9A4C-7FB523F53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C2E4B-AB0E-4759-BD3F-90C56A0D7011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A73E0-FE10-4BB2-8C64-13C3B702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F5016-1260-4B09-90CD-7028679D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BA20-98C3-420D-84DF-B66DB7E02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986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2F0C-5C59-4C40-B2B4-82738D5E8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E0338-6395-414D-859D-1E002811F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82FA6F-7B40-4A1B-98D4-707D9C244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F2744-84BB-4797-99C6-2A3805C32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C2E4B-AB0E-4759-BD3F-90C56A0D7011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9A397-F224-447D-B0A2-214A7E62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2A4C3-AEBA-4014-9AE2-10CF206FA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BA20-98C3-420D-84DF-B66DB7E02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053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BC91E-AAAE-42A9-B24D-795EF622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FE128B-45E6-474E-897B-03DF1104D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77F67-7D4D-4BBB-B9D7-50CD1ACB8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DAD4C-BFAD-458F-9588-3FB172A11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C2E4B-AB0E-4759-BD3F-90C56A0D7011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65A5D-8154-44E8-98EF-D9FA1600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82335-9D19-4BDE-8F22-31BDF1793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BA20-98C3-420D-84DF-B66DB7E02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90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79FAF-A81F-454B-8A08-C9842E2E7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FEEA2-948D-46EB-8023-C3AEE6167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84433-0C66-43B3-AB4F-E27E3911F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C2E4B-AB0E-4759-BD3F-90C56A0D7011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ABBA6-69C0-4839-96AD-D79CFC85E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413D6-32DA-4AA8-8F32-3063411A1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1BA20-98C3-420D-84DF-B66DB7E02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95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6725-6691-4471-A90B-314A6D854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1747"/>
            <a:ext cx="9144000" cy="1488216"/>
          </a:xfrm>
        </p:spPr>
        <p:txBody>
          <a:bodyPr>
            <a:normAutofit/>
          </a:bodyPr>
          <a:lstStyle/>
          <a:p>
            <a:r>
              <a:rPr lang="th-TH" sz="9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คู่มือ</a:t>
            </a:r>
            <a:r>
              <a:rPr lang="en-US" sz="9600" b="1">
                <a:latin typeface="Angsana New" panose="02020603050405020304" pitchFamily="18" charset="-34"/>
                <a:cs typeface="Angsana New" panose="02020603050405020304" pitchFamily="18" charset="-34"/>
              </a:rPr>
              <a:t> ERP</a:t>
            </a:r>
            <a:endParaRPr lang="en-GB" sz="9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E2364-533A-4D7F-8B38-6D08E96E2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h-TH" sz="9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การยืนยันออเดอร์</a:t>
            </a:r>
            <a:endParaRPr lang="en-GB" sz="9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7437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2606-5941-465B-AB27-735AA998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Angsana New" panose="02020603050405020304" pitchFamily="18" charset="-34"/>
              </a:rPr>
              <a:t>การยืนยันออเดอร์</a:t>
            </a:r>
            <a:endParaRPr lang="en-GB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69BF-45C3-417B-A1DC-40680923A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308" y="1057624"/>
            <a:ext cx="9272806" cy="6621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1.10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หากต้องการเช็คว่ายอดสต๊อก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On Hand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ใช้ไปถึง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Job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ไหนแล้ว สามารถเช็คได้ที่คำสั่ง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Time Phased Inquiry.</a:t>
            </a:r>
          </a:p>
          <a:p>
            <a:pPr marL="0" indent="0">
              <a:buNone/>
            </a:pPr>
            <a:endParaRPr lang="en-GB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D50E9-2D00-4391-B959-5B6ADF778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5" r="34840" b="32110"/>
          <a:stretch/>
        </p:blipFill>
        <p:spPr>
          <a:xfrm>
            <a:off x="452308" y="1568742"/>
            <a:ext cx="11287384" cy="5018944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7A16B12-B631-4A81-9B0B-3C9389A226D3}"/>
              </a:ext>
            </a:extLst>
          </p:cNvPr>
          <p:cNvSpPr/>
          <p:nvPr/>
        </p:nvSpPr>
        <p:spPr>
          <a:xfrm>
            <a:off x="2894201" y="4278208"/>
            <a:ext cx="503339" cy="2244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904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2606-5941-465B-AB27-735AA998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Angsana New" panose="02020603050405020304" pitchFamily="18" charset="-34"/>
              </a:rPr>
              <a:t>การยืนยันออเดอร์</a:t>
            </a:r>
            <a:endParaRPr lang="en-GB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69BF-45C3-417B-A1DC-40680923A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308" y="1057624"/>
            <a:ext cx="9272806" cy="6621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1.11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นำโค้ดบรรจุภัณฑ์ต่าง ๆ ที่ต้องการเช็คสต๊อกมาวางในช่อง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Part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จากนั้นกด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Tab</a:t>
            </a:r>
            <a:endParaRPr lang="en-GB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1D0BDC-C9D8-42D3-832B-7D40D3B87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12" t="2324" r="39519" b="56697"/>
          <a:stretch/>
        </p:blipFill>
        <p:spPr>
          <a:xfrm>
            <a:off x="452309" y="1500450"/>
            <a:ext cx="4581086" cy="25515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9BB7EF-65C3-4F8B-84B6-5103901D55B2}"/>
              </a:ext>
            </a:extLst>
          </p:cNvPr>
          <p:cNvSpPr/>
          <p:nvPr/>
        </p:nvSpPr>
        <p:spPr>
          <a:xfrm>
            <a:off x="1156662" y="1856677"/>
            <a:ext cx="1116520" cy="305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74B4DB-CEB5-40EA-8791-0908E142C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8" t="2163" r="23082" b="50087"/>
          <a:stretch/>
        </p:blipFill>
        <p:spPr>
          <a:xfrm>
            <a:off x="5088712" y="1500449"/>
            <a:ext cx="6865600" cy="4975852"/>
          </a:xfrm>
          <a:prstGeom prst="rect">
            <a:avLst/>
          </a:prstGeom>
        </p:spPr>
      </p:pic>
      <p:sp>
        <p:nvSpPr>
          <p:cNvPr id="19" name="Arrow: Left-Up 18">
            <a:extLst>
              <a:ext uri="{FF2B5EF4-FFF2-40B4-BE49-F238E27FC236}">
                <a16:creationId xmlns:a16="http://schemas.microsoft.com/office/drawing/2014/main" id="{FE6DD08E-0570-4736-9ECA-EB50221B629D}"/>
              </a:ext>
            </a:extLst>
          </p:cNvPr>
          <p:cNvSpPr/>
          <p:nvPr/>
        </p:nvSpPr>
        <p:spPr>
          <a:xfrm rot="5400000">
            <a:off x="4012558" y="3906398"/>
            <a:ext cx="750752" cy="1041924"/>
          </a:xfrm>
          <a:prstGeom prst="lef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E678CA-1DD9-43BB-89E4-092320DA0AFB}"/>
              </a:ext>
            </a:extLst>
          </p:cNvPr>
          <p:cNvSpPr txBox="1"/>
          <p:nvPr/>
        </p:nvSpPr>
        <p:spPr>
          <a:xfrm>
            <a:off x="3663498" y="2025973"/>
            <a:ext cx="406947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AC6686-9E62-4451-9965-6F35130C82BE}"/>
              </a:ext>
            </a:extLst>
          </p:cNvPr>
          <p:cNvSpPr txBox="1"/>
          <p:nvPr/>
        </p:nvSpPr>
        <p:spPr>
          <a:xfrm>
            <a:off x="9466325" y="3544024"/>
            <a:ext cx="406947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40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2606-5941-465B-AB27-735AA998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Angsana New" panose="02020603050405020304" pitchFamily="18" charset="-34"/>
              </a:rPr>
              <a:t>การยืนยันออเดอร์</a:t>
            </a:r>
            <a:endParaRPr lang="en-GB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69BF-45C3-417B-A1DC-40680923A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565" y="1191848"/>
            <a:ext cx="11602997" cy="13255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 1.12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เมื่อเช็คสต๊อกครบทุกรายการแล้ว จึงสามารถตอบออเดอร์ให้ฝ่ายขายได้ ดังนี้</a:t>
            </a:r>
          </a:p>
          <a:p>
            <a:pPr marL="0" indent="0">
              <a:buNone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 1.1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.1 ให้ดูที่ช่อง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Ship By Date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หากได้ตามกำหนดที่ฝ่ายขายแจ้ง ให้ตอบในช่อง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Prod .Comment.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เป็นวันที่ตามฝ่ายขายแจ้ง และคลิกที่ช่อง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Make Direct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</a:p>
          <a:p>
            <a:pPr marL="0" indent="0">
              <a:buNone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เพื่อใช้ในการตรวจสอบว่า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Job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ที่แผนเปิดสั่งผลิตนั้น ผลิตให้กับออเดอร์ลูกค้ารายไหน และคลิกที่ช่อง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Prod Accept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เพื่อเป็นการยืนยันในการเปิด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JOB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ของวางแผนต่อไป</a:t>
            </a:r>
          </a:p>
          <a:p>
            <a:pPr marL="0" indent="0">
              <a:buNone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จากนั้นกด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เพื่อให้โปรแกรมส่งข้อมูลไปยังฝ่ายขาย</a:t>
            </a:r>
            <a:endParaRPr lang="en-GB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93394-3987-46F6-850F-34B216B71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5" t="32416" r="19289" b="30577"/>
          <a:stretch/>
        </p:blipFill>
        <p:spPr>
          <a:xfrm>
            <a:off x="258566" y="2693580"/>
            <a:ext cx="11674868" cy="39421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2203DB-62B8-42AB-A3CD-FC25C89BBF01}"/>
              </a:ext>
            </a:extLst>
          </p:cNvPr>
          <p:cNvSpPr/>
          <p:nvPr/>
        </p:nvSpPr>
        <p:spPr>
          <a:xfrm>
            <a:off x="8481270" y="2718033"/>
            <a:ext cx="562062" cy="3724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1726B-F745-48C1-8471-BD4CAAEAC125}"/>
              </a:ext>
            </a:extLst>
          </p:cNvPr>
          <p:cNvSpPr/>
          <p:nvPr/>
        </p:nvSpPr>
        <p:spPr>
          <a:xfrm>
            <a:off x="9639656" y="2725625"/>
            <a:ext cx="2293778" cy="3724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95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2606-5941-465B-AB27-735AA998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Angsana New" panose="02020603050405020304" pitchFamily="18" charset="-34"/>
              </a:rPr>
              <a:t>การยืนยันออเดอร์</a:t>
            </a:r>
            <a:endParaRPr lang="en-GB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69BF-45C3-417B-A1DC-40680923A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500" y="1278481"/>
            <a:ext cx="11162252" cy="806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1.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12.2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หากไม่ได้ตามกำหนดที่ฝ่ายขายแจ้ง ให้แจ้งวันที่สามารถโหลดได้ในช่อง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Prod. Comment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เช่นกัน แต่ไม่ต้องกดที่ช่อง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Prod Accept. </a:t>
            </a:r>
            <a:endParaRPr lang="th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เพื่อให้ฝ่ายขายไปเจรจากับลูกค้าและแจ้งทางโรงงานให้เช็คกำหนดโหลดอีกครั้ง หากการเจรจาเรียบร้อยแล้วทุกฝ่าย ให้ทำตามขั้นตอนที่ 1.10.1</a:t>
            </a:r>
          </a:p>
          <a:p>
            <a:pPr marL="0" indent="0">
              <a:buNone/>
            </a:pPr>
            <a:endParaRPr lang="en-GB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682C1-E5D6-496B-B3DC-9061F1B13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2" t="32416" r="23142" b="22202"/>
          <a:stretch/>
        </p:blipFill>
        <p:spPr>
          <a:xfrm>
            <a:off x="162187" y="2243957"/>
            <a:ext cx="11632959" cy="44427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9229EF-C596-4311-A04C-775EFFBA1271}"/>
              </a:ext>
            </a:extLst>
          </p:cNvPr>
          <p:cNvSpPr/>
          <p:nvPr/>
        </p:nvSpPr>
        <p:spPr>
          <a:xfrm>
            <a:off x="8289561" y="5879286"/>
            <a:ext cx="687897" cy="794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2DF318-212E-4060-A86A-6A713E5C5657}"/>
              </a:ext>
            </a:extLst>
          </p:cNvPr>
          <p:cNvSpPr/>
          <p:nvPr/>
        </p:nvSpPr>
        <p:spPr>
          <a:xfrm>
            <a:off x="10366465" y="5879286"/>
            <a:ext cx="1398168" cy="794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74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2606-5941-465B-AB27-735AA998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Angsana New" panose="02020603050405020304" pitchFamily="18" charset="-34"/>
              </a:rPr>
              <a:t>การยืนยันออเดอร์</a:t>
            </a:r>
            <a:endParaRPr lang="en-GB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69BF-45C3-417B-A1DC-40680923A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500" y="1278481"/>
            <a:ext cx="11162252" cy="806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1.13 กรณีที่สินค้ามีโหลดร่วมกัน ซอส + กะทิ ฝ่ายขายจะแจ้งมาในช่อง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Sales Comment. </a:t>
            </a:r>
          </a:p>
          <a:p>
            <a:pPr marL="0" indent="0">
              <a:buNone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จากนั้นทางวางแผนสุรีย์ และวางแผนพร้าวหอม จะเจรจาหากำหนดโหลดร่วมกันและแจ้งกลับให้ทางฝ่ายขายทราบและดำเนินการตามขั้นตอนต่อไป</a:t>
            </a:r>
            <a:endParaRPr lang="en-GB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682C1-E5D6-496B-B3DC-9061F1B13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2" t="32416" r="23142" b="22202"/>
          <a:stretch/>
        </p:blipFill>
        <p:spPr>
          <a:xfrm>
            <a:off x="162187" y="2243957"/>
            <a:ext cx="11632959" cy="44427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9229EF-C596-4311-A04C-775EFFBA1271}"/>
              </a:ext>
            </a:extLst>
          </p:cNvPr>
          <p:cNvSpPr/>
          <p:nvPr/>
        </p:nvSpPr>
        <p:spPr>
          <a:xfrm>
            <a:off x="8969070" y="2243957"/>
            <a:ext cx="687897" cy="4362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303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6725-6691-4471-A90B-314A6D854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1747"/>
            <a:ext cx="9144000" cy="1488216"/>
          </a:xfrm>
        </p:spPr>
        <p:txBody>
          <a:bodyPr>
            <a:normAutofit/>
          </a:bodyPr>
          <a:lstStyle/>
          <a:p>
            <a:r>
              <a:rPr lang="th-TH" sz="9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คู่มือ</a:t>
            </a:r>
            <a:r>
              <a:rPr lang="en-US" sz="9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ERP</a:t>
            </a:r>
            <a:endParaRPr lang="en-GB" sz="9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E2364-533A-4D7F-8B38-6D08E96E2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h-TH" sz="9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วางแผน </a:t>
            </a:r>
            <a:r>
              <a:rPr lang="en-US" sz="9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Close Job.</a:t>
            </a:r>
            <a:endParaRPr lang="en-GB" sz="9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03903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2606-5941-465B-AB27-735AA998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Angsana New" panose="02020603050405020304" pitchFamily="18" charset="-34"/>
              </a:rPr>
              <a:t>การ</a:t>
            </a:r>
            <a:r>
              <a:rPr lang="en-US" sz="6600" b="1" dirty="0">
                <a:latin typeface="Angsana New" panose="02020603050405020304" pitchFamily="18" charset="-34"/>
              </a:rPr>
              <a:t> Close Job.</a:t>
            </a:r>
            <a:endParaRPr lang="en-GB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69BF-45C3-417B-A1DC-40680923A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017"/>
            <a:ext cx="10515600" cy="1031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1.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เข้าโปรแกรม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ERP</a:t>
            </a:r>
          </a:p>
          <a:p>
            <a:pPr marL="0" indent="0">
              <a:buNone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 1.1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ป้อนคำสั่ง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SU Job Closing.</a:t>
            </a:r>
            <a:endParaRPr lang="en-GB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AB33B-A070-4F05-B428-98B61E40B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4" r="3315" b="31621"/>
          <a:stretch/>
        </p:blipFill>
        <p:spPr>
          <a:xfrm>
            <a:off x="318782" y="2251831"/>
            <a:ext cx="11391204" cy="4274803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66BD61F4-DE02-40F8-9027-6F87AF8D2612}"/>
              </a:ext>
            </a:extLst>
          </p:cNvPr>
          <p:cNvSpPr/>
          <p:nvPr/>
        </p:nvSpPr>
        <p:spPr>
          <a:xfrm>
            <a:off x="1937857" y="3170861"/>
            <a:ext cx="503339" cy="2244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583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2606-5941-465B-AB27-735AA998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6" y="92789"/>
            <a:ext cx="4547532" cy="948059"/>
          </a:xfrm>
        </p:spPr>
        <p:txBody>
          <a:bodyPr>
            <a:normAutofit fontScale="90000"/>
          </a:bodyPr>
          <a:lstStyle/>
          <a:p>
            <a:r>
              <a:rPr lang="th-TH" sz="6600" b="1" dirty="0">
                <a:latin typeface="Angsana New" panose="02020603050405020304" pitchFamily="18" charset="-34"/>
              </a:rPr>
              <a:t>การ</a:t>
            </a:r>
            <a:r>
              <a:rPr lang="en-US" sz="6600" b="1" dirty="0">
                <a:latin typeface="Angsana New" panose="02020603050405020304" pitchFamily="18" charset="-34"/>
              </a:rPr>
              <a:t> Close Job. </a:t>
            </a:r>
            <a:r>
              <a:rPr lang="th-TH" sz="6600" b="1" dirty="0">
                <a:latin typeface="Angsana New" panose="02020603050405020304" pitchFamily="18" charset="-34"/>
              </a:rPr>
              <a:t>ต้ม</a:t>
            </a:r>
            <a:endParaRPr lang="en-GB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69BF-45C3-417B-A1DC-40680923A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482" y="343949"/>
            <a:ext cx="6536221" cy="1170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2.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วางแผนจะได้รับใบงานจากฝ่ายผลิต วันต่อวัน เพื่อทบทวนว่า ผลิตเบิกวัตถุดิบ บรรจุ </a:t>
            </a:r>
          </a:p>
          <a:p>
            <a:pPr marL="0" indent="0">
              <a:buNone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และติดฉลาก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ได้ครบตามที่วางแผนได้เปิด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Job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ไปหรือไม่ 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เริ่มที่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JOB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ต้ม ต่อด้วย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JOB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บรรจุ และ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JOB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ติดฉลาก 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en-GB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07334A-DBC8-4E84-A7CE-33E330BC3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80" b="-983"/>
          <a:stretch/>
        </p:blipFill>
        <p:spPr>
          <a:xfrm>
            <a:off x="149401" y="1040848"/>
            <a:ext cx="5327413" cy="56982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F5F85B-D385-4706-800A-A427688035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3" t="3915" r="33456" b="29175"/>
          <a:stretch/>
        </p:blipFill>
        <p:spPr>
          <a:xfrm>
            <a:off x="5577482" y="1514877"/>
            <a:ext cx="6399750" cy="5162760"/>
          </a:xfrm>
          <a:prstGeom prst="rect">
            <a:avLst/>
          </a:prstGeom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355C8258-87A7-4F5F-A6BE-5CE3DEAF6FA9}"/>
              </a:ext>
            </a:extLst>
          </p:cNvPr>
          <p:cNvSpPr/>
          <p:nvPr/>
        </p:nvSpPr>
        <p:spPr>
          <a:xfrm>
            <a:off x="6412510" y="4045923"/>
            <a:ext cx="247276" cy="9227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0BF435-E773-4396-9064-EE89C55E5F30}"/>
              </a:ext>
            </a:extLst>
          </p:cNvPr>
          <p:cNvSpPr txBox="1"/>
          <p:nvPr/>
        </p:nvSpPr>
        <p:spPr>
          <a:xfrm>
            <a:off x="9454394" y="3289794"/>
            <a:ext cx="2273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เมื่อตรวจสอบเรียบร้อยแล้ว วางแผนจะคลิกที่ </a:t>
            </a:r>
            <a:r>
              <a:rPr lang="en-US" dirty="0" err="1">
                <a:solidFill>
                  <a:srgbClr val="FF0000"/>
                </a:solidFill>
              </a:rPr>
              <a:t>Colsed</a:t>
            </a:r>
            <a:r>
              <a:rPr lang="th-TH" dirty="0">
                <a:solidFill>
                  <a:srgbClr val="FF0000"/>
                </a:solidFill>
              </a:rPr>
              <a:t>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3DBEE0-A753-4234-86FB-5D93A2CED55F}"/>
              </a:ext>
            </a:extLst>
          </p:cNvPr>
          <p:cNvSpPr/>
          <p:nvPr/>
        </p:nvSpPr>
        <p:spPr>
          <a:xfrm>
            <a:off x="9454394" y="4700187"/>
            <a:ext cx="672372" cy="1914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A549A3-7DEE-498B-97FB-DEF6958FE59A}"/>
              </a:ext>
            </a:extLst>
          </p:cNvPr>
          <p:cNvSpPr/>
          <p:nvPr/>
        </p:nvSpPr>
        <p:spPr>
          <a:xfrm>
            <a:off x="3949478" y="2775958"/>
            <a:ext cx="672372" cy="23600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21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2606-5941-465B-AB27-735AA998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39" y="0"/>
            <a:ext cx="5067650" cy="973123"/>
          </a:xfrm>
        </p:spPr>
        <p:txBody>
          <a:bodyPr>
            <a:normAutofit fontScale="90000"/>
          </a:bodyPr>
          <a:lstStyle/>
          <a:p>
            <a:r>
              <a:rPr lang="th-TH" sz="6600" b="1" dirty="0">
                <a:latin typeface="Angsana New" panose="02020603050405020304" pitchFamily="18" charset="-34"/>
              </a:rPr>
              <a:t>การ</a:t>
            </a:r>
            <a:r>
              <a:rPr lang="en-US" sz="6600" b="1" dirty="0">
                <a:latin typeface="Angsana New" panose="02020603050405020304" pitchFamily="18" charset="-34"/>
              </a:rPr>
              <a:t> Close Job.</a:t>
            </a:r>
            <a:r>
              <a:rPr lang="th-TH" sz="6600" b="1" dirty="0">
                <a:latin typeface="Angsana New" panose="02020603050405020304" pitchFamily="18" charset="-34"/>
              </a:rPr>
              <a:t> บรรจุ</a:t>
            </a:r>
            <a:endParaRPr lang="en-GB" sz="6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76751-B0EF-43F6-85DC-C766F3108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6"/>
          <a:stretch/>
        </p:blipFill>
        <p:spPr>
          <a:xfrm>
            <a:off x="100668" y="889232"/>
            <a:ext cx="5743323" cy="57674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25A62A-DE84-4C14-A5EE-920D70863E1E}"/>
              </a:ext>
            </a:extLst>
          </p:cNvPr>
          <p:cNvSpPr/>
          <p:nvPr/>
        </p:nvSpPr>
        <p:spPr>
          <a:xfrm>
            <a:off x="4228051" y="2443784"/>
            <a:ext cx="672372" cy="852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5FA987-2BD1-47EA-B3D5-4AB975697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52" t="2936" r="33188" b="47034"/>
          <a:stretch/>
        </p:blipFill>
        <p:spPr>
          <a:xfrm>
            <a:off x="5914239" y="1658120"/>
            <a:ext cx="6177093" cy="37360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FFE033A-277B-4A86-ACE0-06EEF18F2DD5}"/>
              </a:ext>
            </a:extLst>
          </p:cNvPr>
          <p:cNvSpPr/>
          <p:nvPr/>
        </p:nvSpPr>
        <p:spPr>
          <a:xfrm>
            <a:off x="9590189" y="3772947"/>
            <a:ext cx="19575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เมื่อตรวจสอบเรียบร้อยแล้ว </a:t>
            </a:r>
          </a:p>
          <a:p>
            <a:r>
              <a:rPr lang="th-TH" dirty="0">
                <a:solidFill>
                  <a:srgbClr val="FF0000"/>
                </a:solidFill>
              </a:rPr>
              <a:t>วางแผนจะคลิกที่ </a:t>
            </a:r>
            <a:r>
              <a:rPr lang="en-US" dirty="0" err="1">
                <a:solidFill>
                  <a:srgbClr val="FF0000"/>
                </a:solidFill>
              </a:rPr>
              <a:t>Colsed</a:t>
            </a:r>
            <a:r>
              <a:rPr lang="th-TH" dirty="0">
                <a:solidFill>
                  <a:srgbClr val="FF0000"/>
                </a:solidFill>
              </a:rPr>
              <a:t>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1B42FC0C-16EE-444C-B910-0D4705BB51FD}"/>
              </a:ext>
            </a:extLst>
          </p:cNvPr>
          <p:cNvSpPr/>
          <p:nvPr/>
        </p:nvSpPr>
        <p:spPr>
          <a:xfrm>
            <a:off x="6680958" y="4188535"/>
            <a:ext cx="247276" cy="9227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B4F01E-7D17-4BDF-943B-1D173D72C660}"/>
              </a:ext>
            </a:extLst>
          </p:cNvPr>
          <p:cNvSpPr/>
          <p:nvPr/>
        </p:nvSpPr>
        <p:spPr>
          <a:xfrm>
            <a:off x="9590189" y="4828374"/>
            <a:ext cx="672372" cy="56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115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2606-5941-465B-AB27-735AA998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8288"/>
            <a:ext cx="5369812" cy="868057"/>
          </a:xfrm>
        </p:spPr>
        <p:txBody>
          <a:bodyPr>
            <a:normAutofit fontScale="90000"/>
          </a:bodyPr>
          <a:lstStyle/>
          <a:p>
            <a:r>
              <a:rPr lang="th-TH" sz="6600" b="1" dirty="0">
                <a:latin typeface="Angsana New" panose="02020603050405020304" pitchFamily="18" charset="-34"/>
              </a:rPr>
              <a:t>การ</a:t>
            </a:r>
            <a:r>
              <a:rPr lang="en-US" sz="6600" b="1" dirty="0">
                <a:latin typeface="Angsana New" panose="02020603050405020304" pitchFamily="18" charset="-34"/>
              </a:rPr>
              <a:t> Close Job.</a:t>
            </a:r>
            <a:r>
              <a:rPr lang="th-TH" sz="6600" b="1" dirty="0">
                <a:latin typeface="Angsana New" panose="02020603050405020304" pitchFamily="18" charset="-34"/>
              </a:rPr>
              <a:t> ติดฉลาก</a:t>
            </a:r>
            <a:endParaRPr lang="en-GB" sz="6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9F2D34-D607-4882-85F1-2999E70EC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8"/>
          <a:stretch/>
        </p:blipFill>
        <p:spPr>
          <a:xfrm>
            <a:off x="106040" y="813733"/>
            <a:ext cx="6006977" cy="59559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922333-55FD-4047-A7A1-3A02AAB19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0" t="3330" r="43095" b="45076"/>
          <a:stretch/>
        </p:blipFill>
        <p:spPr>
          <a:xfrm>
            <a:off x="6208011" y="813733"/>
            <a:ext cx="5805182" cy="38008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4DE091-B518-4260-870E-E81624D2F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1670" y="5351904"/>
            <a:ext cx="5717864" cy="11709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หมายเหตุ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: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ในกรณีที่ผลิต ส่งข้อมูลผิด วางแผนจะไม่ทำการ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Closed Job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ให้ทันที</a:t>
            </a:r>
          </a:p>
          <a:p>
            <a:pPr marL="0" indent="0">
              <a:buNone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แต่จะประสานงานกับทางฝ่ายผลิตแต่ละอาคารที่รับผิดชอบ ให้แก้ไขข้อมูล</a:t>
            </a:r>
          </a:p>
          <a:p>
            <a:pPr marL="0" indent="0">
              <a:buNone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และวางแผนจะทำการตรวจสอบอีกครั้งก่อน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Closed Job.</a:t>
            </a:r>
            <a:endParaRPr lang="en-GB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1D989-F342-4D0E-8D12-5ABFE1A4004C}"/>
              </a:ext>
            </a:extLst>
          </p:cNvPr>
          <p:cNvSpPr/>
          <p:nvPr/>
        </p:nvSpPr>
        <p:spPr>
          <a:xfrm>
            <a:off x="4458787" y="2486513"/>
            <a:ext cx="754147" cy="1393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EDB856-AF15-40B5-A8FF-7E8EB98A66D3}"/>
              </a:ext>
            </a:extLst>
          </p:cNvPr>
          <p:cNvSpPr/>
          <p:nvPr/>
        </p:nvSpPr>
        <p:spPr>
          <a:xfrm>
            <a:off x="10379598" y="3879791"/>
            <a:ext cx="754147" cy="734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D73A75-A084-4D88-9C5D-3637050F8096}"/>
              </a:ext>
            </a:extLst>
          </p:cNvPr>
          <p:cNvSpPr/>
          <p:nvPr/>
        </p:nvSpPr>
        <p:spPr>
          <a:xfrm>
            <a:off x="10234413" y="2859986"/>
            <a:ext cx="19575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เมื่อตรวจสอบเรียบร้อยแล้ว </a:t>
            </a:r>
          </a:p>
          <a:p>
            <a:r>
              <a:rPr lang="th-TH" dirty="0">
                <a:solidFill>
                  <a:srgbClr val="FF0000"/>
                </a:solidFill>
              </a:rPr>
              <a:t>วางแผนจะคลิกที่ </a:t>
            </a:r>
            <a:r>
              <a:rPr lang="en-US" dirty="0" err="1">
                <a:solidFill>
                  <a:srgbClr val="FF0000"/>
                </a:solidFill>
              </a:rPr>
              <a:t>Colsed</a:t>
            </a:r>
            <a:r>
              <a:rPr lang="th-TH" dirty="0">
                <a:solidFill>
                  <a:srgbClr val="FF0000"/>
                </a:solidFill>
              </a:rPr>
              <a:t>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40639F9D-A4E5-4A4A-A01D-6E395519083E}"/>
              </a:ext>
            </a:extLst>
          </p:cNvPr>
          <p:cNvSpPr/>
          <p:nvPr/>
        </p:nvSpPr>
        <p:spPr>
          <a:xfrm>
            <a:off x="7022790" y="3259434"/>
            <a:ext cx="247276" cy="9227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45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2606-5941-465B-AB27-735AA998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Angsana New" panose="02020603050405020304" pitchFamily="18" charset="-34"/>
              </a:rPr>
              <a:t>การยืนยันออเดอร์</a:t>
            </a:r>
            <a:endParaRPr lang="en-GB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69BF-45C3-417B-A1DC-40680923A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017"/>
            <a:ext cx="10515600" cy="1031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1.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เข้าโปรแกรม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ERP</a:t>
            </a:r>
          </a:p>
          <a:p>
            <a:pPr marL="0" indent="0">
              <a:buNone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 1.1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ป้อนคำสั่ง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CP FG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เพื่อทำการยืนยันออเดอร์แต่ละรายการ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en-GB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6CD01-A914-4361-8BCC-263C2D2C9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124" b="31854"/>
          <a:stretch/>
        </p:blipFill>
        <p:spPr>
          <a:xfrm>
            <a:off x="469783" y="2181138"/>
            <a:ext cx="11182525" cy="44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85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2606-5941-465B-AB27-735AA998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Angsana New" panose="02020603050405020304" pitchFamily="18" charset="-34"/>
              </a:rPr>
              <a:t>การยืนยันออเดอร์</a:t>
            </a:r>
            <a:endParaRPr lang="en-GB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69BF-45C3-417B-A1DC-40680923A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017"/>
            <a:ext cx="10515600" cy="1031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 1.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2 เลือก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Site :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สุรีย์ สำนักงานใหญ่ แล้วกดปุ่ม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Refresh</a:t>
            </a:r>
            <a:endParaRPr lang="en-GB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68CA5-2EDC-450D-A5FE-8A1AB2FFD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2" b="36492"/>
          <a:stretch/>
        </p:blipFill>
        <p:spPr>
          <a:xfrm>
            <a:off x="282080" y="1778466"/>
            <a:ext cx="11627840" cy="4899171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135F5A9D-6059-4748-B75F-EC5A76F75754}"/>
              </a:ext>
            </a:extLst>
          </p:cNvPr>
          <p:cNvSpPr/>
          <p:nvPr/>
        </p:nvSpPr>
        <p:spPr>
          <a:xfrm>
            <a:off x="3221372" y="2958913"/>
            <a:ext cx="520118" cy="39888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2E9F05B3-C20E-4943-A925-CE6A235B5D5E}"/>
              </a:ext>
            </a:extLst>
          </p:cNvPr>
          <p:cNvSpPr/>
          <p:nvPr/>
        </p:nvSpPr>
        <p:spPr>
          <a:xfrm>
            <a:off x="374010" y="2101440"/>
            <a:ext cx="351639" cy="39428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6865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2606-5941-465B-AB27-735AA998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Angsana New" panose="02020603050405020304" pitchFamily="18" charset="-34"/>
              </a:rPr>
              <a:t>การยืนยันออเดอร์</a:t>
            </a:r>
            <a:endParaRPr lang="en-GB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69BF-45C3-417B-A1DC-40680923A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627"/>
            <a:ext cx="10515600" cy="645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 1.3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จากนั้นแผนจะทำการเช็คสต๊อกของแต่ละรายการ โดย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Copy Code FG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จากช่อง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Part</a:t>
            </a:r>
            <a:endParaRPr lang="en-GB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1FCC71-DB9D-4172-8A2B-1232DB231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" t="32450" r="19273" b="29123"/>
          <a:stretch/>
        </p:blipFill>
        <p:spPr>
          <a:xfrm>
            <a:off x="325790" y="2006695"/>
            <a:ext cx="11427186" cy="469327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3CD30D2D-EC69-4DB6-8BE2-B8D9E044BF96}"/>
              </a:ext>
            </a:extLst>
          </p:cNvPr>
          <p:cNvSpPr/>
          <p:nvPr/>
        </p:nvSpPr>
        <p:spPr>
          <a:xfrm>
            <a:off x="1937857" y="1661020"/>
            <a:ext cx="369115" cy="36911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4F5728-1FAE-4CC8-917B-8E107BF667B2}"/>
              </a:ext>
            </a:extLst>
          </p:cNvPr>
          <p:cNvSpPr/>
          <p:nvPr/>
        </p:nvSpPr>
        <p:spPr>
          <a:xfrm>
            <a:off x="1577131" y="5073242"/>
            <a:ext cx="4518869" cy="2474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615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2606-5941-465B-AB27-735AA998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Angsana New" panose="02020603050405020304" pitchFamily="18" charset="-34"/>
              </a:rPr>
              <a:t>การยืนยันออเดอร์</a:t>
            </a:r>
            <a:endParaRPr lang="en-GB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69BF-45C3-417B-A1DC-40680923A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017"/>
            <a:ext cx="10515600" cy="71245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1.4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ไปที่คำสั่ง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CP PART</a:t>
            </a:r>
          </a:p>
          <a:p>
            <a:pPr marL="0" indent="0">
              <a:buNone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 </a:t>
            </a:r>
          </a:p>
          <a:p>
            <a:pPr marL="0" indent="0">
              <a:buNone/>
            </a:pPr>
            <a:endParaRPr lang="en-GB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73AF7-3643-4B82-9EE5-DE553EAE2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83" b="30642"/>
          <a:stretch/>
        </p:blipFill>
        <p:spPr>
          <a:xfrm>
            <a:off x="387292" y="1648742"/>
            <a:ext cx="11417416" cy="50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2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2606-5941-465B-AB27-735AA998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Angsana New" panose="02020603050405020304" pitchFamily="18" charset="-34"/>
              </a:rPr>
              <a:t>การยืนยันออเดอร์</a:t>
            </a:r>
            <a:endParaRPr lang="en-GB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69BF-45C3-417B-A1DC-40680923A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308" y="1057624"/>
            <a:ext cx="9272806" cy="6621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1.5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นำ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CODE FG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COPY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มาวางในช่อง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Part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แล้วกด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Tab</a:t>
            </a:r>
          </a:p>
          <a:p>
            <a:pPr marL="0" indent="0">
              <a:buNone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1.6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จากนั้นเลือกที่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Master Spec.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เพื่อใช้ในการเช็คว่าผลิตภัณฑ์นี้ประกอบไปด้วยอะไรบ้าง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 </a:t>
            </a:r>
          </a:p>
          <a:p>
            <a:pPr marL="0" indent="0">
              <a:buNone/>
            </a:pPr>
            <a:endParaRPr lang="en-GB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90924-E149-4EAE-99B1-792F5472B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1" t="2324" r="64495" b="31620"/>
          <a:stretch/>
        </p:blipFill>
        <p:spPr>
          <a:xfrm>
            <a:off x="184558" y="1845577"/>
            <a:ext cx="3508368" cy="47481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5BC369-8EC7-4170-8750-C10A5F377696}"/>
              </a:ext>
            </a:extLst>
          </p:cNvPr>
          <p:cNvSpPr/>
          <p:nvPr/>
        </p:nvSpPr>
        <p:spPr>
          <a:xfrm>
            <a:off x="1526797" y="2667699"/>
            <a:ext cx="1677798" cy="234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65C72-983F-41DC-9C58-9D7D1C4A0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3" t="3853" r="27752" b="34067"/>
          <a:stretch/>
        </p:blipFill>
        <p:spPr>
          <a:xfrm>
            <a:off x="4186106" y="1845576"/>
            <a:ext cx="7801762" cy="474816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F565061-016B-4837-B8A6-C0057189155D}"/>
              </a:ext>
            </a:extLst>
          </p:cNvPr>
          <p:cNvSpPr/>
          <p:nvPr/>
        </p:nvSpPr>
        <p:spPr>
          <a:xfrm>
            <a:off x="3808602" y="2667699"/>
            <a:ext cx="377504" cy="2348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26ABB77-C55F-42BE-8CD4-14CC540C5582}"/>
              </a:ext>
            </a:extLst>
          </p:cNvPr>
          <p:cNvSpPr/>
          <p:nvPr/>
        </p:nvSpPr>
        <p:spPr>
          <a:xfrm>
            <a:off x="6912529" y="1845576"/>
            <a:ext cx="335560" cy="39816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29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2606-5941-465B-AB27-735AA998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Angsana New" panose="02020603050405020304" pitchFamily="18" charset="-34"/>
              </a:rPr>
              <a:t>การยืนยันออเดอร์</a:t>
            </a:r>
            <a:endParaRPr lang="en-GB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69BF-45C3-417B-A1DC-40680923A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841" y="1057624"/>
            <a:ext cx="6591263" cy="6621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1.7 เมื่อรู้ถึงส่วนประกอบของผลิตภัณฑ์นั้นแล้ว ให้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Copy Code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ของแต่ละรายการจากช่อง</a:t>
            </a:r>
          </a:p>
          <a:p>
            <a:pPr marL="0" indent="0">
              <a:buNone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รหัสไปเช็คในคำสั่งต่อไป</a:t>
            </a:r>
            <a:endParaRPr lang="en-GB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7F80E-A635-4888-B319-C66E3FBA0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1" t="8318" r="56215" b="41529"/>
          <a:stretch/>
        </p:blipFill>
        <p:spPr>
          <a:xfrm>
            <a:off x="111095" y="1719743"/>
            <a:ext cx="4768553" cy="4976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B510DA-D696-4E6D-93FA-CAD93AEBD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6" t="41808" r="46855" b="36989"/>
          <a:stretch/>
        </p:blipFill>
        <p:spPr>
          <a:xfrm>
            <a:off x="5184842" y="2726109"/>
            <a:ext cx="6770723" cy="3871244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4BB4CDD8-4B8E-4217-9DA4-A2E76FBD1076}"/>
              </a:ext>
            </a:extLst>
          </p:cNvPr>
          <p:cNvSpPr/>
          <p:nvPr/>
        </p:nvSpPr>
        <p:spPr>
          <a:xfrm>
            <a:off x="6879364" y="3845608"/>
            <a:ext cx="333286" cy="45292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ACF172-281E-4DA2-A300-6BFFDF5E8F04}"/>
              </a:ext>
            </a:extLst>
          </p:cNvPr>
          <p:cNvSpPr/>
          <p:nvPr/>
        </p:nvSpPr>
        <p:spPr>
          <a:xfrm>
            <a:off x="6308521" y="4613945"/>
            <a:ext cx="4295163" cy="369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686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2606-5941-465B-AB27-735AA998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Angsana New" panose="02020603050405020304" pitchFamily="18" charset="-34"/>
              </a:rPr>
              <a:t>การยืนยันออเดอร์</a:t>
            </a:r>
            <a:endParaRPr lang="en-GB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69BF-45C3-417B-A1DC-40680923A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017"/>
            <a:ext cx="10515600" cy="712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1.8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เลือกคำสั่ง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SU Part on Hand</a:t>
            </a:r>
          </a:p>
          <a:p>
            <a:pPr marL="0" indent="0">
              <a:buNone/>
            </a:pPr>
            <a:endParaRPr lang="en-GB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E191B-7BEF-4BD9-9A2D-84D5D9697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" r="35528" b="31498"/>
          <a:stretch/>
        </p:blipFill>
        <p:spPr>
          <a:xfrm>
            <a:off x="729843" y="1895912"/>
            <a:ext cx="9831896" cy="4813313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7FA2E42-6BC5-4DCE-B63D-9CF596CE86C9}"/>
              </a:ext>
            </a:extLst>
          </p:cNvPr>
          <p:cNvSpPr/>
          <p:nvPr/>
        </p:nvSpPr>
        <p:spPr>
          <a:xfrm>
            <a:off x="1925274" y="3360199"/>
            <a:ext cx="444616" cy="21182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237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2606-5941-465B-AB27-735AA998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Angsana New" panose="02020603050405020304" pitchFamily="18" charset="-34"/>
              </a:rPr>
              <a:t>การยืนยันออเดอร์</a:t>
            </a:r>
            <a:endParaRPr lang="en-GB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69BF-45C3-417B-A1DC-40680923A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017"/>
            <a:ext cx="9630398" cy="4526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1.9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นำ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Code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ของส่วนประกอบของผลิตภัณฑ์นั้นมาเช็คทีละรายการ โดยวางในช่อง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Part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แล้วกด </a:t>
            </a:r>
            <a:r>
              <a:rPr lang="en-US" sz="2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Reteive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.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 </a:t>
            </a:r>
          </a:p>
          <a:p>
            <a:pPr marL="0" indent="0">
              <a:buNone/>
            </a:pPr>
            <a:endParaRPr lang="en-GB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0630F-6185-4F1E-9757-DBBDC38BC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" r="68120" b="47889"/>
          <a:stretch/>
        </p:blipFill>
        <p:spPr>
          <a:xfrm>
            <a:off x="265651" y="2231472"/>
            <a:ext cx="3886899" cy="4538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3266CE-A6CB-4C66-A6FD-9EAB4AA40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668" b="60348"/>
          <a:stretch/>
        </p:blipFill>
        <p:spPr>
          <a:xfrm>
            <a:off x="4580545" y="2384277"/>
            <a:ext cx="7345803" cy="4307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6A83AB-F096-4CDA-8BD2-361E5A03E0A5}"/>
              </a:ext>
            </a:extLst>
          </p:cNvPr>
          <p:cNvSpPr txBox="1"/>
          <p:nvPr/>
        </p:nvSpPr>
        <p:spPr>
          <a:xfrm>
            <a:off x="8039450" y="3794333"/>
            <a:ext cx="304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/>
              <a:t>ยอดสต๊อก </a:t>
            </a:r>
            <a:r>
              <a:rPr lang="en-US" b="1" dirty="0"/>
              <a:t>on hand </a:t>
            </a:r>
            <a:r>
              <a:rPr lang="th-TH" b="1" dirty="0"/>
              <a:t>ที่ได้ ยังไม่ทราบว่าตัดยอดถึงออเดอร์สุดท้ายของปัจจุบันแล้วหรือยัง</a:t>
            </a:r>
            <a:r>
              <a:rPr lang="en-US" b="1" dirty="0"/>
              <a:t> ?</a:t>
            </a:r>
            <a:endParaRPr lang="en-GB" b="1" dirty="0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72E4DDA1-ACFC-4DDA-BF92-3678CD37965F}"/>
              </a:ext>
            </a:extLst>
          </p:cNvPr>
          <p:cNvSpPr/>
          <p:nvPr/>
        </p:nvSpPr>
        <p:spPr>
          <a:xfrm>
            <a:off x="2589375" y="4153448"/>
            <a:ext cx="376015" cy="205099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816C6CA7-D7D9-49CC-A4A4-FC4963E71EC7}"/>
              </a:ext>
            </a:extLst>
          </p:cNvPr>
          <p:cNvSpPr/>
          <p:nvPr/>
        </p:nvSpPr>
        <p:spPr>
          <a:xfrm>
            <a:off x="1947016" y="3189909"/>
            <a:ext cx="376015" cy="205099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9DD61C9-7360-4DEE-943E-F1B2B3389042}"/>
              </a:ext>
            </a:extLst>
          </p:cNvPr>
          <p:cNvSpPr/>
          <p:nvPr/>
        </p:nvSpPr>
        <p:spPr>
          <a:xfrm>
            <a:off x="4242987" y="5999147"/>
            <a:ext cx="307648" cy="20742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530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646</Words>
  <Application>Microsoft Office PowerPoint</Application>
  <PresentationFormat>Widescreen</PresentationFormat>
  <Paragraphs>63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Angsana New</vt:lpstr>
      <vt:lpstr>Arial</vt:lpstr>
      <vt:lpstr>Calibri</vt:lpstr>
      <vt:lpstr>Calibri Light</vt:lpstr>
      <vt:lpstr>Cordia New</vt:lpstr>
      <vt:lpstr>Office Theme</vt:lpstr>
      <vt:lpstr>คู่มือ ERP</vt:lpstr>
      <vt:lpstr>การยืนยันออเดอร์</vt:lpstr>
      <vt:lpstr>การยืนยันออเดอร์</vt:lpstr>
      <vt:lpstr>การยืนยันออเดอร์</vt:lpstr>
      <vt:lpstr>การยืนยันออเดอร์</vt:lpstr>
      <vt:lpstr>การยืนยันออเดอร์</vt:lpstr>
      <vt:lpstr>การยืนยันออเดอร์</vt:lpstr>
      <vt:lpstr>การยืนยันออเดอร์</vt:lpstr>
      <vt:lpstr>การยืนยันออเดอร์</vt:lpstr>
      <vt:lpstr>การยืนยันออเดอร์</vt:lpstr>
      <vt:lpstr>การยืนยันออเดอร์</vt:lpstr>
      <vt:lpstr>การยืนยันออเดอร์</vt:lpstr>
      <vt:lpstr>การยืนยันออเดอร์</vt:lpstr>
      <vt:lpstr>การยืนยันออเดอร์</vt:lpstr>
      <vt:lpstr>คู่มือ ERP</vt:lpstr>
      <vt:lpstr>การ Close Job.</vt:lpstr>
      <vt:lpstr>การ Close Job. ต้ม</vt:lpstr>
      <vt:lpstr>การ Close Job. บรรจุ</vt:lpstr>
      <vt:lpstr>การ Close Job. ติดฉลาก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คู่มือ ERP</dc:title>
  <dc:creator>Srisuda Rodsiri</dc:creator>
  <cp:lastModifiedBy>Srisuda Rodsiri</cp:lastModifiedBy>
  <cp:revision>123</cp:revision>
  <dcterms:created xsi:type="dcterms:W3CDTF">2024-03-22T03:10:06Z</dcterms:created>
  <dcterms:modified xsi:type="dcterms:W3CDTF">2024-08-13T07:47:33Z</dcterms:modified>
</cp:coreProperties>
</file>